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78" r:id="rId3"/>
    <p:sldId id="279" r:id="rId4"/>
    <p:sldId id="276" r:id="rId5"/>
    <p:sldId id="280" r:id="rId6"/>
    <p:sldId id="257" r:id="rId7"/>
    <p:sldId id="259" r:id="rId8"/>
    <p:sldId id="260" r:id="rId9"/>
    <p:sldId id="258" r:id="rId10"/>
    <p:sldId id="261" r:id="rId11"/>
    <p:sldId id="263" r:id="rId12"/>
    <p:sldId id="264" r:id="rId13"/>
    <p:sldId id="262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5" r:id="rId23"/>
    <p:sldId id="274" r:id="rId24"/>
    <p:sldId id="27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EA917DB-E2B6-4BE1-B074-213DB7D4D12C}">
          <p14:sldIdLst>
            <p14:sldId id="256"/>
            <p14:sldId id="278"/>
            <p14:sldId id="279"/>
            <p14:sldId id="276"/>
            <p14:sldId id="280"/>
            <p14:sldId id="257"/>
            <p14:sldId id="259"/>
            <p14:sldId id="260"/>
            <p14:sldId id="258"/>
            <p14:sldId id="261"/>
            <p14:sldId id="263"/>
            <p14:sldId id="264"/>
            <p14:sldId id="262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5"/>
            <p14:sldId id="274"/>
            <p14:sldId id="2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11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15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370227-FF61-45C4-8BD1-47AEA72F6407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C241F7-EA82-4EB0-9EBC-A1D45D385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10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6896-A95F-4EB5-B254-E262496B7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2AA26-8B24-40FD-983D-B2C92D86D4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A01A4-B9AB-4311-A29D-E957E426E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6FE5E-38DA-40B1-B9D2-224148C50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B1C7B-8115-4112-820E-AEAF25849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37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3DAF-BBEF-40B9-BCDB-2B2F1D2AF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0C2C4B-2A28-4434-ACFF-CD7C16E50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B1DE4-D8E5-4D8D-94BD-A4C8B028F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729F3-BD3B-4C8F-BC03-A4E1B9641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ECAD1-9E3F-443B-BDAB-CCFB8AA41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93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DCCD88-9F67-46EB-B9CF-F5BF5A6F53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5DBA0A-0A23-4C7D-B3CE-9C317A5C5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6BD58-5A0B-42CC-96A4-B6B8149AA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A957A-DC00-4DB3-A7BD-3996A2052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EEB61-441E-432F-9C1D-804EF3C45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79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83F01-E316-4B39-A2E0-6EAEA199A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2A4A5-2533-4576-B0DA-8E456D890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9425B-7085-49B0-8EDA-2EA929479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697F4-7580-48CD-89C3-028482278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D39C3-7A5C-4374-86E2-09773E32D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04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CAC3-277B-4A98-AB92-F643AAC7E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6A769-0A4D-4812-A0D9-3F8C3033A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86BCE-0CBC-451E-AADE-1F3AF610A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56D59-0B1A-4A6F-8E0E-6F61EEB3B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3E3FE-36B3-45AA-9179-ABF4CFC6F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025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0940C-E476-4048-B7E7-73D4F952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F6A06-B9EE-45F7-A998-FAD813E338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34D745-0902-4F59-B9DD-3D19F4ACE3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8F0B16-7DCB-43F0-850B-89A5EC0E2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F02064-C043-42D9-AD66-25258937C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77BF6A-539E-4E3E-A563-FEB7242D7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258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F074B-89C9-4396-BCE7-D765F5742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7F8CD3-3C23-4B40-A8E1-F153C6C37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903303-46D8-4BFB-9A48-CFF1D9C66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A89FE7-8D7A-4565-A572-D6BD4AB42B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A5FFC-FBB4-4E96-9427-940D15CE68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E89143-32D8-443A-BAF2-0B419F33C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FB4A5D-17F3-4495-B35E-2E1862679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3D25E5-1D4F-4D2E-A803-469287B22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73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DC04A-FE4B-46AA-B49C-2CA960FAA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F8A4F5-30F2-4BB2-803B-6A74189F2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50A0C-3CD8-4BAF-9B27-40B641579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649709-CF48-48FE-A6A3-E740E06AD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03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904C92-3BF6-498B-AD95-B69A9EA58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0A5BF-8E60-4A4C-A450-246E41982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0A40B-8F25-4506-BFDC-5B627BF6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18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F62D2-B51F-4CDE-997B-E534885C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F76A5-E032-4274-9B12-C20108F2D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1695CA-4E99-4B8D-BF9C-218B7DC03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D78787-DC3B-42C6-9D9A-3FEC5E298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719CBB-7828-4BAA-9B00-6F7F7356F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121A4-1F3B-4588-8D59-C7AEC6561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260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D4E7-31AA-4F51-985F-D82096865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36F4CA-B945-4194-A7D9-A1A3C68535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D34E31-9268-4512-B217-BE1C5971FC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538151-E1FF-4726-B7EB-105F775AE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1C3034-A696-4D09-8D44-FAD68B57A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2B6155-76FD-4BFF-AEDA-ABEB74360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419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6198C8-CF01-45AF-8AC5-9202AEFA0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EB814-B8AD-4D66-A4AF-1127EA44C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C3F78-63FB-4070-A0E4-9A55B3213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E86F6-9290-4FD4-8A96-3E4E06539E6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5CB0A-F053-4C51-8D11-0F396B644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4555-93D5-441A-8C4F-1332FDB5D3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1341B-273D-4FB8-8753-1605C6D28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75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BECC8-3027-4E75-BB05-4F5A06C4B6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COSC 2430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0C2B96-A19E-4775-9A3B-FE83C38643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Review1- part3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619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884EFF-BA76-43B9-9931-18B17B8E8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5113" y="1687402"/>
            <a:ext cx="7838277" cy="43513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9A184B-E626-4831-95A1-40527A00B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516628"/>
            <a:ext cx="10479101" cy="88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897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FCACB-1405-4B4C-B7A8-7F2463FEC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Queue: Selection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AF6AB-AB52-4D66-9027-3D367F25F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Selection Sort: at each step we select the next minimum.</a:t>
            </a:r>
          </a:p>
          <a:p>
            <a:r>
              <a:rPr lang="en-US" dirty="0"/>
              <a:t>Similar to Priority Queue – </a:t>
            </a:r>
            <a:r>
              <a:rPr lang="en-US" dirty="0">
                <a:solidFill>
                  <a:srgbClr val="FF0000"/>
                </a:solidFill>
              </a:rPr>
              <a:t>Unsorted list</a:t>
            </a:r>
          </a:p>
          <a:p>
            <a:r>
              <a:rPr lang="en-US" dirty="0"/>
              <a:t>Phase I : Insert all items from S to PQ</a:t>
            </a:r>
          </a:p>
          <a:p>
            <a:r>
              <a:rPr lang="en-US" dirty="0"/>
              <a:t>Phase II: </a:t>
            </a:r>
            <a:r>
              <a:rPr lang="en-US" dirty="0" err="1"/>
              <a:t>removeMin</a:t>
            </a:r>
            <a:r>
              <a:rPr lang="en-US" dirty="0"/>
              <a:t> from PQ and</a:t>
            </a:r>
          </a:p>
          <a:p>
            <a:pPr marL="0" indent="0">
              <a:buNone/>
            </a:pPr>
            <a:r>
              <a:rPr lang="en-US" dirty="0"/>
              <a:t> add to the end of 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EFA938-EF03-44D3-A537-563C73598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020" y="2791793"/>
            <a:ext cx="6044883" cy="370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93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FCACB-1405-4B4C-B7A8-7F2463FEC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Queue: Insertion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AF6AB-AB52-4D66-9027-3D367F25F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Insertion Sort: at each step we Insert the item in its appropriate place.</a:t>
            </a:r>
          </a:p>
          <a:p>
            <a:r>
              <a:rPr lang="en-US" dirty="0"/>
              <a:t>(keep the sub list sorted)</a:t>
            </a:r>
          </a:p>
          <a:p>
            <a:r>
              <a:rPr lang="en-US" dirty="0"/>
              <a:t>Similar to Priority Queue –</a:t>
            </a:r>
            <a:r>
              <a:rPr lang="en-US" dirty="0">
                <a:solidFill>
                  <a:srgbClr val="FF0000"/>
                </a:solidFill>
              </a:rPr>
              <a:t>sorted list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4EE311-2DB5-45D1-86E9-F48AB40CF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1828" y="3243804"/>
            <a:ext cx="6005093" cy="377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6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D8EDF-5A85-4484-94D7-5B053412A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Input sequence is in decreasing order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44, 30, 22, 15,  12, 10, 3</a:t>
            </a:r>
          </a:p>
          <a:p>
            <a:pPr marL="0" indent="0">
              <a:buNone/>
            </a:pPr>
            <a:r>
              <a:rPr lang="en-US" dirty="0"/>
              <a:t>44</a:t>
            </a:r>
          </a:p>
          <a:p>
            <a:pPr marL="0" indent="0">
              <a:buNone/>
            </a:pPr>
            <a:r>
              <a:rPr lang="en-US" dirty="0"/>
              <a:t>30,44</a:t>
            </a:r>
          </a:p>
          <a:p>
            <a:pPr marL="0" indent="0">
              <a:buNone/>
            </a:pPr>
            <a:r>
              <a:rPr lang="en-US" dirty="0"/>
              <a:t>22,30,44</a:t>
            </a:r>
          </a:p>
          <a:p>
            <a:pPr marL="0" indent="0">
              <a:buNone/>
            </a:pPr>
            <a:r>
              <a:rPr lang="en-US" dirty="0"/>
              <a:t>15,22,30,44</a:t>
            </a:r>
          </a:p>
          <a:p>
            <a:pPr marL="0" indent="0">
              <a:buNone/>
            </a:pPr>
            <a:r>
              <a:rPr lang="en-US" dirty="0"/>
              <a:t>10,15,22,30,44</a:t>
            </a:r>
          </a:p>
          <a:p>
            <a:pPr marL="0" indent="0">
              <a:buNone/>
            </a:pPr>
            <a:r>
              <a:rPr lang="en-US" dirty="0"/>
              <a:t>3, 10,15,22,30,44</a:t>
            </a:r>
          </a:p>
          <a:p>
            <a:pPr marL="0" indent="0">
              <a:buNone/>
            </a:pPr>
            <a:r>
              <a:rPr lang="en-US" dirty="0"/>
              <a:t>For each Item we start from end, moves backward and Insert at the beginning</a:t>
            </a:r>
          </a:p>
          <a:p>
            <a:pPr marL="0" indent="0">
              <a:buNone/>
            </a:pPr>
            <a:r>
              <a:rPr lang="en-US" dirty="0"/>
              <a:t>O(n^2)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BA0434-ED15-421E-830E-F3BAFEDD0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97" y="681036"/>
            <a:ext cx="10094298" cy="76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100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18C6C-C3FD-4A33-B1FB-7D5777326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790148-50C3-41FA-9077-F977A9CB8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Heap-Order Property</a:t>
            </a:r>
            <a:r>
              <a:rPr lang="en-US" b="1" dirty="0"/>
              <a:t>: </a:t>
            </a:r>
            <a:r>
              <a:rPr lang="en-US" dirty="0"/>
              <a:t>In a heap </a:t>
            </a:r>
            <a:r>
              <a:rPr lang="en-US" i="1" dirty="0"/>
              <a:t>T</a:t>
            </a:r>
            <a:r>
              <a:rPr lang="en-US" dirty="0"/>
              <a:t>, for every position </a:t>
            </a:r>
            <a:r>
              <a:rPr lang="en-US" i="1" dirty="0"/>
              <a:t>p </a:t>
            </a:r>
            <a:r>
              <a:rPr lang="en-US" dirty="0"/>
              <a:t>other than the root, the key stored at </a:t>
            </a:r>
            <a:r>
              <a:rPr lang="en-US" i="1" dirty="0"/>
              <a:t>p </a:t>
            </a:r>
            <a:r>
              <a:rPr lang="en-US" dirty="0"/>
              <a:t>is greater than or equal to the key stored at </a:t>
            </a:r>
            <a:r>
              <a:rPr lang="en-US" i="1" dirty="0"/>
              <a:t>p</a:t>
            </a:r>
            <a:r>
              <a:rPr lang="en-US" dirty="0"/>
              <a:t>’s parent.</a:t>
            </a:r>
          </a:p>
          <a:p>
            <a:r>
              <a:rPr lang="en-US" b="1" i="1" dirty="0">
                <a:solidFill>
                  <a:srgbClr val="FF0000"/>
                </a:solidFill>
              </a:rPr>
              <a:t>Complete Binary Tree Property</a:t>
            </a:r>
            <a:r>
              <a:rPr lang="en-US" b="1" i="1" dirty="0"/>
              <a:t>: </a:t>
            </a:r>
            <a:r>
              <a:rPr lang="en-US" dirty="0"/>
              <a:t>A heap </a:t>
            </a:r>
            <a:r>
              <a:rPr lang="en-US" i="1" dirty="0"/>
              <a:t>T </a:t>
            </a:r>
            <a:r>
              <a:rPr lang="en-US" dirty="0"/>
              <a:t>with height </a:t>
            </a:r>
            <a:r>
              <a:rPr lang="en-US" i="1" dirty="0"/>
              <a:t>h </a:t>
            </a:r>
            <a:r>
              <a:rPr lang="en-US" dirty="0"/>
              <a:t>is a </a:t>
            </a:r>
            <a:r>
              <a:rPr lang="en-US" b="1" i="1" dirty="0"/>
              <a:t>complete </a:t>
            </a:r>
            <a:r>
              <a:rPr lang="en-US" dirty="0"/>
              <a:t>binary tree if levels 0,1,2, . . . ,</a:t>
            </a:r>
            <a:r>
              <a:rPr lang="en-US" i="1" dirty="0"/>
              <a:t>h</a:t>
            </a:r>
            <a:r>
              <a:rPr lang="en-US" dirty="0"/>
              <a:t>−1 of </a:t>
            </a:r>
            <a:r>
              <a:rPr lang="en-US" i="1" dirty="0"/>
              <a:t>T </a:t>
            </a:r>
            <a:r>
              <a:rPr lang="en-US" dirty="0"/>
              <a:t>have the maximal number of nodes possible (namely, level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has 2</a:t>
            </a:r>
            <a:r>
              <a:rPr lang="en-US" i="1" dirty="0"/>
              <a:t>i </a:t>
            </a:r>
            <a:r>
              <a:rPr lang="en-US" dirty="0"/>
              <a:t>nodes, for 0 ≤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≤ </a:t>
            </a:r>
            <a:r>
              <a:rPr lang="en-US" i="1" dirty="0"/>
              <a:t>h</a:t>
            </a:r>
            <a:r>
              <a:rPr lang="en-US" dirty="0"/>
              <a:t>−1) and the remaining nodes at level </a:t>
            </a:r>
            <a:r>
              <a:rPr lang="en-US" i="1" dirty="0"/>
              <a:t>h </a:t>
            </a:r>
            <a:r>
              <a:rPr lang="en-US" dirty="0"/>
              <a:t>reside in the leftmost possible positions at that level.</a:t>
            </a:r>
          </a:p>
        </p:txBody>
      </p:sp>
    </p:spTree>
    <p:extLst>
      <p:ext uri="{BB962C8B-B14F-4D97-AF65-F5344CB8AC3E}">
        <p14:creationId xmlns:p14="http://schemas.microsoft.com/office/powerpoint/2010/main" val="2065552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081A0-BDEF-40EA-ADAD-DE584ADDF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2C174-46C7-4221-9F62-85AA4140F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the smallest is at the top of the heap, the largest key in a heap may be at any external node (child, leaf)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7C791B-B8F3-4CE4-974B-AD352B6EA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089" y="2071049"/>
            <a:ext cx="6641575" cy="29407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5C2727-2617-43E3-9657-711A857D3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842" y="660500"/>
            <a:ext cx="9166708" cy="72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100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9DF47-48CF-44DF-8E0F-39692AAF6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4C422-B415-46F0-97E0-7E1B4D604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internal position </a:t>
            </a:r>
            <a:r>
              <a:rPr lang="en-US" i="1" dirty="0"/>
              <a:t>p </a:t>
            </a:r>
            <a:r>
              <a:rPr lang="en-US" dirty="0"/>
              <a:t>stores a key-value pair (</a:t>
            </a:r>
            <a:r>
              <a:rPr lang="en-US" i="1" dirty="0" err="1"/>
              <a:t>k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 such that:</a:t>
            </a:r>
          </a:p>
          <a:p>
            <a:r>
              <a:rPr lang="en-US" dirty="0"/>
              <a:t> Keys stored in the left subtree of </a:t>
            </a:r>
            <a:r>
              <a:rPr lang="en-US" i="1" dirty="0"/>
              <a:t>p </a:t>
            </a:r>
            <a:r>
              <a:rPr lang="en-US" dirty="0"/>
              <a:t>are less than </a:t>
            </a:r>
            <a:r>
              <a:rPr lang="en-US" i="1" dirty="0"/>
              <a:t>k</a:t>
            </a:r>
            <a:r>
              <a:rPr lang="en-US" dirty="0"/>
              <a:t>.</a:t>
            </a:r>
          </a:p>
          <a:p>
            <a:r>
              <a:rPr lang="en-US" dirty="0"/>
              <a:t> Keys stored in the right subtree of </a:t>
            </a:r>
            <a:r>
              <a:rPr lang="en-US" i="1" dirty="0"/>
              <a:t>p </a:t>
            </a:r>
            <a:r>
              <a:rPr lang="en-US" dirty="0"/>
              <a:t>are greater than </a:t>
            </a:r>
            <a:r>
              <a:rPr lang="en-US" i="1" dirty="0"/>
              <a:t>k</a:t>
            </a:r>
            <a:r>
              <a:rPr lang="en-US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3406FF-1B67-4637-9737-36722F9C5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120" y="3359294"/>
            <a:ext cx="5544933" cy="313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666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29CFC-3C8C-46F2-9CD3-9CF3E446B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BD62D0-4D92-4CFF-9EEC-44FC5D9CA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860" y="681037"/>
            <a:ext cx="10334940" cy="937970"/>
          </a:xfrm>
          <a:prstGeom prst="rect">
            <a:avLst/>
          </a:prstGeom>
        </p:spPr>
      </p:pic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F1FE29D6-90F3-44E7-85F5-5F3DB0621995}"/>
              </a:ext>
            </a:extLst>
          </p:cNvPr>
          <p:cNvSpPr/>
          <p:nvPr/>
        </p:nvSpPr>
        <p:spPr>
          <a:xfrm>
            <a:off x="2048719" y="2442258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A8E69271-50CF-4493-AD58-D4A8091E4EAD}"/>
              </a:ext>
            </a:extLst>
          </p:cNvPr>
          <p:cNvSpPr/>
          <p:nvPr/>
        </p:nvSpPr>
        <p:spPr>
          <a:xfrm>
            <a:off x="2691203" y="2997843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94AF6E37-B88F-412C-BE84-55E96F7FBDB3}"/>
              </a:ext>
            </a:extLst>
          </p:cNvPr>
          <p:cNvSpPr/>
          <p:nvPr/>
        </p:nvSpPr>
        <p:spPr>
          <a:xfrm>
            <a:off x="3354998" y="3690530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1A7568DB-D179-4092-9924-7BC34FE74C25}"/>
              </a:ext>
            </a:extLst>
          </p:cNvPr>
          <p:cNvSpPr/>
          <p:nvPr/>
        </p:nvSpPr>
        <p:spPr>
          <a:xfrm>
            <a:off x="3933732" y="4289452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E09DA3CD-2E12-4B21-979C-A9C69FDB68A4}"/>
              </a:ext>
            </a:extLst>
          </p:cNvPr>
          <p:cNvSpPr/>
          <p:nvPr/>
        </p:nvSpPr>
        <p:spPr>
          <a:xfrm>
            <a:off x="4572672" y="4845037"/>
            <a:ext cx="578734" cy="555585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F8167CC-660B-4398-8EF1-70D3A47DEB6D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2542699" y="2916479"/>
            <a:ext cx="233258" cy="162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EB29B2-0DAF-425B-8425-2487BEB2CB3D}"/>
              </a:ext>
            </a:extLst>
          </p:cNvPr>
          <p:cNvCxnSpPr>
            <a:cxnSpLocks/>
          </p:cNvCxnSpPr>
          <p:nvPr/>
        </p:nvCxnSpPr>
        <p:spPr>
          <a:xfrm>
            <a:off x="3207307" y="3505857"/>
            <a:ext cx="211134" cy="254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F25518D-6E0E-4998-9D48-C24D296D5BC4}"/>
              </a:ext>
            </a:extLst>
          </p:cNvPr>
          <p:cNvCxnSpPr>
            <a:cxnSpLocks/>
          </p:cNvCxnSpPr>
          <p:nvPr/>
        </p:nvCxnSpPr>
        <p:spPr>
          <a:xfrm>
            <a:off x="3828165" y="4162357"/>
            <a:ext cx="211134" cy="254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EFB6478-C357-42E5-8F19-B736E8A6867C}"/>
              </a:ext>
            </a:extLst>
          </p:cNvPr>
          <p:cNvCxnSpPr>
            <a:cxnSpLocks/>
          </p:cNvCxnSpPr>
          <p:nvPr/>
        </p:nvCxnSpPr>
        <p:spPr>
          <a:xfrm>
            <a:off x="4432389" y="4761279"/>
            <a:ext cx="211134" cy="254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442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F2B58-5D66-470A-8143-DDF794720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4" y="27779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Insert, into an empty binary search tree, entries with keys 30, 40, 24, 58, 48, 26,</a:t>
            </a:r>
            <a:br>
              <a:rPr lang="en-US" dirty="0"/>
            </a:br>
            <a:r>
              <a:rPr lang="en-US" dirty="0"/>
              <a:t>11, 13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974EF4A-D5CD-49A3-9850-4871DBA83B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610333" y="460358"/>
            <a:ext cx="4971334" cy="699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636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B909C-339E-4C90-B379-9E0952BA3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Merge Sort O(</a:t>
            </a:r>
            <a:r>
              <a:rPr lang="en-US" dirty="0" err="1"/>
              <a:t>nlog</a:t>
            </a:r>
            <a:r>
              <a:rPr lang="en-US" dirty="0"/>
              <a:t> n)</a:t>
            </a:r>
          </a:p>
          <a:p>
            <a:r>
              <a:rPr lang="en-US" dirty="0"/>
              <a:t>Quick Sort O(n)</a:t>
            </a:r>
          </a:p>
          <a:p>
            <a:r>
              <a:rPr lang="en-US" dirty="0"/>
              <a:t>At first we choose a pivot then rearrange the items such that :</a:t>
            </a:r>
          </a:p>
          <a:p>
            <a:r>
              <a:rPr lang="en-US" dirty="0"/>
              <a:t>All item on the left side of the pivot &lt;= pivot</a:t>
            </a:r>
          </a:p>
          <a:p>
            <a:r>
              <a:rPr lang="en-US" dirty="0"/>
              <a:t>All items on the right side of the pivot &gt;= pivot  </a:t>
            </a:r>
          </a:p>
          <a:p>
            <a:pPr marL="0" indent="0">
              <a:buNone/>
            </a:pPr>
            <a:r>
              <a:rPr lang="en-US" dirty="0"/>
              <a:t>=&gt;&gt; O(n) =&gt; done!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6F5F14-790F-48BA-9A36-FA05E269E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803285"/>
            <a:ext cx="10291511" cy="89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337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(k) When do collisions occur? </a:t>
            </a:r>
            <a:br>
              <a:rPr lang="en-US" dirty="0"/>
            </a:br>
            <a:r>
              <a:rPr lang="en-US" dirty="0"/>
              <a:t>(l) What are two good collision handling shcmes?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4562" y="266472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Sol: When two keys have same hash values.</a:t>
            </a:r>
          </a:p>
          <a:p>
            <a:pPr marL="0" indent="0">
              <a:buNone/>
            </a:pPr>
            <a:r>
              <a:rPr lang="en-US" dirty="0"/>
              <a:t>Sol: Seperate Chaning</a:t>
            </a:r>
          </a:p>
          <a:p>
            <a:pPr marL="0" indent="0">
              <a:buNone/>
            </a:pPr>
            <a:r>
              <a:rPr lang="en-US" b="1" dirty="0"/>
              <a:t>Drawbacks:</a:t>
            </a:r>
          </a:p>
          <a:p>
            <a:r>
              <a:rPr lang="en-US" dirty="0"/>
              <a:t>It requires the use of an auxiliary data structure to hold entries with colliding keys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775" y="3389622"/>
            <a:ext cx="6172387" cy="34683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35502" y="5632884"/>
            <a:ext cx="1572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Unordered List</a:t>
            </a:r>
          </a:p>
        </p:txBody>
      </p:sp>
    </p:spTree>
    <p:extLst>
      <p:ext uri="{BB962C8B-B14F-4D97-AF65-F5344CB8AC3E}">
        <p14:creationId xmlns:p14="http://schemas.microsoft.com/office/powerpoint/2010/main" val="645676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A879B-A837-47D3-A7D8-424D4D411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input list that is already sorted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If we reverse the input:</a:t>
            </a:r>
          </a:p>
          <a:p>
            <a:r>
              <a:rPr lang="en-US" dirty="0"/>
              <a:t>Marge-sort , heap-sort -&gt; O(n log n)</a:t>
            </a:r>
          </a:p>
          <a:p>
            <a:r>
              <a:rPr lang="en-US" dirty="0"/>
              <a:t>Insertion-sort -&gt; O(n^2)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81B06B-81D5-47C1-9391-3A9D6FFB6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81037"/>
            <a:ext cx="10326158" cy="83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0409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an </a:t>
            </a:r>
            <a:r>
              <a:rPr lang="en-US" b="1" i="1" dirty="0">
                <a:solidFill>
                  <a:srgbClr val="FF0000"/>
                </a:solidFill>
              </a:rPr>
              <a:t>edge list</a:t>
            </a:r>
            <a:r>
              <a:rPr lang="en-US" dirty="0"/>
              <a:t>, we maintain an unordered list of all edges. This minimally suffices, but there is no efficient way to locate a particular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), or the set of all edges incident to a vertex </a:t>
            </a:r>
            <a:r>
              <a:rPr lang="en-US" i="1" dirty="0"/>
              <a:t>v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1DF7FB-40A1-47D4-BC6F-D084AD245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378" y="3152666"/>
            <a:ext cx="6346869" cy="302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6386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an </a:t>
            </a:r>
            <a:r>
              <a:rPr lang="en-US" b="1" i="1" dirty="0">
                <a:solidFill>
                  <a:srgbClr val="FF0000"/>
                </a:solidFill>
              </a:rPr>
              <a:t>adjacency list</a:t>
            </a:r>
            <a:r>
              <a:rPr lang="en-US" dirty="0"/>
              <a:t>, we additionally maintain, for each vertex, a separate list containing those edges that are incident to the vertex. This organization allows us to more efficiently find all edges incident to a given vertex.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9FCEF1-1053-49D9-91F9-973BB6701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231" y="3175254"/>
            <a:ext cx="7328453" cy="345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646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b="1" i="1" dirty="0">
                <a:solidFill>
                  <a:srgbClr val="FF0000"/>
                </a:solidFill>
              </a:rPr>
              <a:t>adjacency map </a:t>
            </a:r>
            <a:r>
              <a:rPr lang="en-US" dirty="0"/>
              <a:t>is similar to an adjacency list, but the secondary container of all edges incident to a vertex is organized as a map, rather than as a list, with the adjacent vertex serving as a key. This allows more efficient access to a specific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), for example, in </a:t>
            </a:r>
            <a:r>
              <a:rPr lang="en-US" i="1" dirty="0"/>
              <a:t>O</a:t>
            </a:r>
            <a:r>
              <a:rPr lang="en-US" dirty="0"/>
              <a:t>(1) expected time with hashing.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505C50-8581-4D5A-860B-469CFD156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972" y="3668930"/>
            <a:ext cx="5351362" cy="297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975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C5E-E9C2-4085-BF96-AFCD118D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F5644-1154-4481-B872-DAA6C3DD5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b="1" i="1" dirty="0">
                <a:solidFill>
                  <a:srgbClr val="FF0000"/>
                </a:solidFill>
              </a:rPr>
              <a:t>adjacency matrix </a:t>
            </a:r>
            <a:r>
              <a:rPr lang="en-US" dirty="0"/>
              <a:t>provides worst-case </a:t>
            </a:r>
            <a:r>
              <a:rPr lang="en-US" i="1" dirty="0"/>
              <a:t>O</a:t>
            </a:r>
            <a:r>
              <a:rPr lang="en-US" dirty="0"/>
              <a:t>(1) access to a specific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 by maintaining an </a:t>
            </a:r>
            <a:r>
              <a:rPr lang="en-US" i="1" dirty="0" err="1"/>
              <a:t>n</a:t>
            </a:r>
            <a:r>
              <a:rPr lang="en-US" dirty="0" err="1"/>
              <a:t>×</a:t>
            </a:r>
            <a:r>
              <a:rPr lang="en-US" i="1" dirty="0" err="1"/>
              <a:t>n</a:t>
            </a:r>
            <a:r>
              <a:rPr lang="en-US" i="1" dirty="0"/>
              <a:t> </a:t>
            </a:r>
            <a:r>
              <a:rPr lang="en-US" dirty="0"/>
              <a:t>matrix, for a graph with </a:t>
            </a:r>
            <a:r>
              <a:rPr lang="en-US" i="1" dirty="0"/>
              <a:t>n </a:t>
            </a:r>
            <a:r>
              <a:rPr lang="en-US" dirty="0"/>
              <a:t>vertices. Each slot is dedicated to storing a reference to the edge (</a:t>
            </a:r>
            <a:r>
              <a:rPr lang="en-US" i="1" dirty="0" err="1"/>
              <a:t>u</a:t>
            </a:r>
            <a:r>
              <a:rPr lang="en-US" dirty="0" err="1"/>
              <a:t>,</a:t>
            </a:r>
            <a:r>
              <a:rPr lang="en-US" i="1" dirty="0" err="1"/>
              <a:t>v</a:t>
            </a:r>
            <a:r>
              <a:rPr lang="en-US" dirty="0"/>
              <a:t>) for a particular pair of vertices </a:t>
            </a:r>
            <a:r>
              <a:rPr lang="en-US" i="1" dirty="0"/>
              <a:t>u </a:t>
            </a:r>
            <a:r>
              <a:rPr lang="en-US" dirty="0"/>
              <a:t>and </a:t>
            </a:r>
            <a:r>
              <a:rPr lang="en-US" i="1" dirty="0"/>
              <a:t>v</a:t>
            </a:r>
            <a:r>
              <a:rPr lang="en-US" dirty="0"/>
              <a:t>; if no such edge exists, the slot will store null.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E8DE88-F6EC-4AA4-A9A9-B71B9BF04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9368" y="3902395"/>
            <a:ext cx="7244432" cy="227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22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(k) When do collisions occur? </a:t>
            </a:r>
            <a:br>
              <a:rPr lang="en-US" dirty="0"/>
            </a:br>
            <a:r>
              <a:rPr lang="en-US" dirty="0"/>
              <a:t>(l) What are two good collision handling shcmes? </a:t>
            </a:r>
            <a:br>
              <a:rPr lang="en-US" dirty="0"/>
            </a:br>
            <a:r>
              <a:rPr lang="en-US" dirty="0"/>
              <a:t>When two keys have same hash values.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4562" y="2664722"/>
            <a:ext cx="10515600" cy="4351338"/>
          </a:xfrm>
        </p:spPr>
        <p:txBody>
          <a:bodyPr/>
          <a:lstStyle/>
          <a:p>
            <a:r>
              <a:rPr lang="en-US" dirty="0"/>
              <a:t>Open Addressing</a:t>
            </a:r>
          </a:p>
          <a:p>
            <a:pPr marL="0" indent="0">
              <a:buNone/>
            </a:pPr>
            <a:r>
              <a:rPr lang="en-US" dirty="0"/>
              <a:t>It requires that the </a:t>
            </a:r>
            <a:r>
              <a:rPr lang="en-US" b="1" i="1" dirty="0"/>
              <a:t>load factor </a:t>
            </a:r>
            <a:r>
              <a:rPr lang="en-US" dirty="0"/>
              <a:t>is always at most 1 and that entries are stored directly in the cells of the bucket array itself.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891" y="4355498"/>
            <a:ext cx="6961318" cy="221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32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(k) When do collisions occur? </a:t>
            </a:r>
            <a:br>
              <a:rPr lang="en-US" dirty="0"/>
            </a:br>
            <a:r>
              <a:rPr lang="en-US" dirty="0"/>
              <a:t>(l) What are two good collision handling shcmes? </a:t>
            </a:r>
            <a:br>
              <a:rPr lang="en-US" dirty="0"/>
            </a:br>
            <a:r>
              <a:rPr lang="en-US" dirty="0"/>
              <a:t>When two keys have same hash values.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4562" y="2664722"/>
            <a:ext cx="10515600" cy="4351338"/>
          </a:xfrm>
        </p:spPr>
        <p:txBody>
          <a:bodyPr/>
          <a:lstStyle/>
          <a:p>
            <a:r>
              <a:rPr lang="en-US" dirty="0"/>
              <a:t>Open Addressing (Linear Probing)</a:t>
            </a:r>
          </a:p>
          <a:p>
            <a:pPr marL="0" indent="0">
              <a:buNone/>
            </a:pPr>
            <a:r>
              <a:rPr lang="en-US" dirty="0"/>
              <a:t>(k,v)  j=h(k)</a:t>
            </a:r>
          </a:p>
          <a:p>
            <a:pPr marL="0" indent="0">
              <a:buNone/>
            </a:pPr>
            <a:r>
              <a:rPr lang="en-US" dirty="0"/>
              <a:t>If A[j] is empty </a:t>
            </a:r>
            <a:r>
              <a:rPr lang="en-US" dirty="0">
                <a:sym typeface="Wingdings" panose="05000000000000000000" pitchFamily="2" charset="2"/>
              </a:rPr>
              <a:t> insert (v) in A[j]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Else try  -&gt;  insert (v) in A[(j+1) mod N]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If occupied try -&gt; insert (v) in A[(j+2) mod N]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317" y="1805936"/>
            <a:ext cx="6961318" cy="221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730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351" y="720127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Draw the 11-entry hash table that results from using the hash function, h(i) = (4i+7) mod 11, to hash the keys 12, 44, 13, 88, 23, 94, 11, 39, 20, 16, and 5, assuming collisions are handled by chaining.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532" y="331018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h(12) = (4 * 12 +7) mod 11 = 0</a:t>
            </a:r>
          </a:p>
          <a:p>
            <a:pPr marL="0" indent="0">
              <a:buNone/>
            </a:pPr>
            <a:r>
              <a:rPr lang="en-US" dirty="0"/>
              <a:t>H(44) = (4 * 44 + 7) mod 11 = 7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98351" y="4689238"/>
          <a:ext cx="812799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233655900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01595706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637674876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21769116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90896010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84097243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184224912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775833328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55704776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49348014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712672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033032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96066" y="5217459"/>
            <a:ext cx="656216" cy="484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6" name="Rectangle 5"/>
          <p:cNvSpPr/>
          <p:nvPr/>
        </p:nvSpPr>
        <p:spPr>
          <a:xfrm>
            <a:off x="5898777" y="5243802"/>
            <a:ext cx="656216" cy="484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44</a:t>
            </a:r>
          </a:p>
        </p:txBody>
      </p:sp>
      <p:cxnSp>
        <p:nvCxnSpPr>
          <p:cNvPr id="8" name="Straight Arrow Connector 7"/>
          <p:cNvCxnSpPr>
            <a:endCxn id="5" idx="0"/>
          </p:cNvCxnSpPr>
          <p:nvPr/>
        </p:nvCxnSpPr>
        <p:spPr>
          <a:xfrm>
            <a:off x="1124174" y="5023821"/>
            <a:ext cx="0" cy="193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endCxn id="6" idx="0"/>
          </p:cNvCxnSpPr>
          <p:nvPr/>
        </p:nvCxnSpPr>
        <p:spPr>
          <a:xfrm>
            <a:off x="6226885" y="5023821"/>
            <a:ext cx="0" cy="219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360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DE2F-66CA-47EC-AF0B-9FF6D79F1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77851C-93AB-4D28-A734-6D998FFE8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29100" y="3280506"/>
            <a:ext cx="6598589" cy="40027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5F872E-64A3-48F5-957B-ED769D5526EA}"/>
              </a:ext>
            </a:extLst>
          </p:cNvPr>
          <p:cNvSpPr txBox="1"/>
          <p:nvPr/>
        </p:nvSpPr>
        <p:spPr>
          <a:xfrm>
            <a:off x="487326" y="1510791"/>
            <a:ext cx="1102019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 collection of prioritized elements that allows arbitrary element insertion,</a:t>
            </a:r>
          </a:p>
          <a:p>
            <a:r>
              <a:rPr lang="en-US" sz="2800" dirty="0"/>
              <a:t>allows the removal of the element that has first priority. </a:t>
            </a:r>
          </a:p>
          <a:p>
            <a:r>
              <a:rPr lang="en-US" sz="2800" dirty="0"/>
              <a:t>When an element is added to a priority queue, </a:t>
            </a:r>
          </a:p>
          <a:p>
            <a:r>
              <a:rPr lang="en-US" sz="2800" dirty="0"/>
              <a:t>the user designates its priority by providing an associated</a:t>
            </a:r>
          </a:p>
          <a:p>
            <a:r>
              <a:rPr lang="en-US" sz="2800" b="1" i="1" dirty="0"/>
              <a:t>key</a:t>
            </a:r>
            <a:r>
              <a:rPr lang="en-US" sz="2800" dirty="0"/>
              <a:t>. </a:t>
            </a:r>
          </a:p>
          <a:p>
            <a:r>
              <a:rPr lang="en-US" sz="2800" dirty="0"/>
              <a:t>The element with the </a:t>
            </a:r>
            <a:r>
              <a:rPr lang="en-US" sz="2800" i="1" dirty="0"/>
              <a:t>minimal </a:t>
            </a:r>
          </a:p>
          <a:p>
            <a:r>
              <a:rPr lang="en-US" sz="2800" dirty="0"/>
              <a:t>key will be the next to be removed </a:t>
            </a:r>
          </a:p>
          <a:p>
            <a:r>
              <a:rPr lang="en-US" sz="2800" dirty="0"/>
              <a:t>from</a:t>
            </a:r>
          </a:p>
          <a:p>
            <a:r>
              <a:rPr lang="en-US" sz="2800" dirty="0"/>
              <a:t>the queue</a:t>
            </a:r>
          </a:p>
        </p:txBody>
      </p:sp>
    </p:spTree>
    <p:extLst>
      <p:ext uri="{BB962C8B-B14F-4D97-AF65-F5344CB8AC3E}">
        <p14:creationId xmlns:p14="http://schemas.microsoft.com/office/powerpoint/2010/main" val="3991208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DE2F-66CA-47EC-AF0B-9FF6D79F1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Queue- Unsorted list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134D6-E9D9-4A2E-BD83-58810448B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Doubly Link list is used to store &lt;</a:t>
            </a:r>
            <a:r>
              <a:rPr lang="en-US" dirty="0" err="1"/>
              <a:t>k,v</a:t>
            </a:r>
            <a:r>
              <a:rPr lang="en-US" dirty="0"/>
              <a:t>&gt; in PQ.</a:t>
            </a:r>
          </a:p>
          <a:p>
            <a:r>
              <a:rPr lang="en-US" dirty="0"/>
              <a:t>Insert -&gt; at the end of the list</a:t>
            </a:r>
          </a:p>
          <a:p>
            <a:r>
              <a:rPr lang="en-US" dirty="0" err="1"/>
              <a:t>removeMin</a:t>
            </a:r>
            <a:r>
              <a:rPr lang="en-US" dirty="0"/>
              <a:t> -&gt; search for all items in list to find the minimum key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50F7C8-C51F-4506-843D-591596A63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7632" y="3572540"/>
            <a:ext cx="4036168" cy="249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564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DE2F-66CA-47EC-AF0B-9FF6D79F1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Queue- Sorted list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134D6-E9D9-4A2E-BD83-58810448B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Doubly Link list is used to store &lt;</a:t>
            </a:r>
            <a:r>
              <a:rPr lang="en-US" dirty="0" err="1"/>
              <a:t>k,v</a:t>
            </a:r>
            <a:r>
              <a:rPr lang="en-US" dirty="0"/>
              <a:t>&gt; in PQ.</a:t>
            </a:r>
          </a:p>
          <a:p>
            <a:r>
              <a:rPr lang="en-US" dirty="0"/>
              <a:t>Items are sorted in the list in non-decreasing order</a:t>
            </a:r>
          </a:p>
          <a:p>
            <a:r>
              <a:rPr lang="en-US" dirty="0"/>
              <a:t>The first item has maximum priority</a:t>
            </a:r>
          </a:p>
          <a:p>
            <a:r>
              <a:rPr lang="en-US" dirty="0"/>
              <a:t>Insert -&gt; start from end, scan backward</a:t>
            </a:r>
          </a:p>
          <a:p>
            <a:r>
              <a:rPr lang="en-US" dirty="0" err="1"/>
              <a:t>removeMin</a:t>
            </a:r>
            <a:r>
              <a:rPr lang="en-US" dirty="0"/>
              <a:t> -&gt; remove first item</a:t>
            </a:r>
          </a:p>
          <a:p>
            <a:pPr marL="0" indent="0">
              <a:buNone/>
            </a:pPr>
            <a:r>
              <a:rPr lang="en-US" dirty="0"/>
              <a:t>&lt;1,C&gt;,&lt;2,A&gt;,&lt;4,B&gt;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86E3E3-C2D5-4D4C-8CFF-22EAAF4F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577" y="3902414"/>
            <a:ext cx="5576358" cy="240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682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3A44C6-ED84-461E-9292-F2AE2659F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1344" y="502042"/>
            <a:ext cx="12734687" cy="36659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1AACD1-2401-45ED-8A52-D3C9AA0ED86E}"/>
              </a:ext>
            </a:extLst>
          </p:cNvPr>
          <p:cNvSpPr txBox="1"/>
          <p:nvPr/>
        </p:nvSpPr>
        <p:spPr>
          <a:xfrm>
            <a:off x="808075" y="4433778"/>
            <a:ext cx="99773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Priority Queue</a:t>
            </a:r>
          </a:p>
          <a:p>
            <a:r>
              <a:rPr lang="en-US" sz="2800" dirty="0"/>
              <a:t>Order : We need to retrieve the event with </a:t>
            </a:r>
            <a:r>
              <a:rPr lang="en-US" sz="2800" dirty="0">
                <a:highlight>
                  <a:srgbClr val="FFFF00"/>
                </a:highlight>
              </a:rPr>
              <a:t>the smallest time stamp</a:t>
            </a:r>
          </a:p>
          <a:p>
            <a:r>
              <a:rPr lang="en-US" sz="2800" dirty="0"/>
              <a:t>Time stamp can be consider as the key and flight no as value </a:t>
            </a:r>
          </a:p>
        </p:txBody>
      </p:sp>
    </p:spTree>
    <p:extLst>
      <p:ext uri="{BB962C8B-B14F-4D97-AF65-F5344CB8AC3E}">
        <p14:creationId xmlns:p14="http://schemas.microsoft.com/office/powerpoint/2010/main" val="3344381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1030</Words>
  <Application>Microsoft Office PowerPoint</Application>
  <PresentationFormat>Widescreen</PresentationFormat>
  <Paragraphs>118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Office Theme</vt:lpstr>
      <vt:lpstr> COSC 2430</vt:lpstr>
      <vt:lpstr>   (k) When do collisions occur?  (l) What are two good collision handling shcmes?    </vt:lpstr>
      <vt:lpstr>   (k) When do collisions occur?  (l) What are two good collision handling shcmes?  When two keys have same hash values.  </vt:lpstr>
      <vt:lpstr>   (k) When do collisions occur?  (l) What are two good collision handling shcmes?  When two keys have same hash values.  </vt:lpstr>
      <vt:lpstr>   Draw the 11-entry hash table that results from using the hash function, h(i) = (4i+7) mod 11, to hash the keys 12, 44, 13, 88, 23, 94, 11, 39, 20, 16, and 5, assuming collisions are handled by chaining.  </vt:lpstr>
      <vt:lpstr>Priority Queue</vt:lpstr>
      <vt:lpstr>Priority Queue- Unsorted list</vt:lpstr>
      <vt:lpstr>Priority Queue- Sorted list</vt:lpstr>
      <vt:lpstr>PowerPoint Presentation</vt:lpstr>
      <vt:lpstr>PowerPoint Presentation</vt:lpstr>
      <vt:lpstr>Priority Queue: Selection Sort</vt:lpstr>
      <vt:lpstr>Priority Queue: Insertion Sort</vt:lpstr>
      <vt:lpstr>PowerPoint Presentation</vt:lpstr>
      <vt:lpstr>Heap</vt:lpstr>
      <vt:lpstr>PowerPoint Presentation</vt:lpstr>
      <vt:lpstr>BST</vt:lpstr>
      <vt:lpstr>PowerPoint Presentation</vt:lpstr>
      <vt:lpstr>Insert, into an empty binary search tree, entries with keys 30, 40, 24, 58, 48, 26, 11, 13 </vt:lpstr>
      <vt:lpstr>PowerPoint Presentation</vt:lpstr>
      <vt:lpstr>PowerPoint Presentation</vt:lpstr>
      <vt:lpstr>Graph Representations</vt:lpstr>
      <vt:lpstr>Graph Representations</vt:lpstr>
      <vt:lpstr>Graph Representations</vt:lpstr>
      <vt:lpstr>Graph Representations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mj hosseinia</dc:creator>
  <cp:lastModifiedBy>mj hosseinia</cp:lastModifiedBy>
  <cp:revision>72</cp:revision>
  <dcterms:created xsi:type="dcterms:W3CDTF">2018-11-12T15:53:13Z</dcterms:created>
  <dcterms:modified xsi:type="dcterms:W3CDTF">2018-11-18T02:28:51Z</dcterms:modified>
</cp:coreProperties>
</file>

<file path=docProps/thumbnail.jpeg>
</file>